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gif" ContentType="image/gif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5" Type="http://schemas.openxmlformats.org/officeDocument/2006/relationships/custom-properties" Target="docProps/custom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02" r:id="rId4"/>
  </p:sldMasterIdLst>
  <p:notesMasterIdLst>
    <p:notesMasterId r:id="rId20"/>
  </p:notesMasterIdLst>
  <p:sldIdLst>
    <p:sldId id="256" r:id="rId5"/>
    <p:sldId id="294" r:id="rId6"/>
    <p:sldId id="297" r:id="rId7"/>
    <p:sldId id="298" r:id="rId8"/>
    <p:sldId id="302" r:id="rId9"/>
    <p:sldId id="296" r:id="rId10"/>
    <p:sldId id="307" r:id="rId11"/>
    <p:sldId id="299" r:id="rId12"/>
    <p:sldId id="300" r:id="rId13"/>
    <p:sldId id="301" r:id="rId14"/>
    <p:sldId id="303" r:id="rId15"/>
    <p:sldId id="304" r:id="rId16"/>
    <p:sldId id="305" r:id="rId17"/>
    <p:sldId id="306" r:id="rId18"/>
    <p:sldId id="295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85842" autoAdjust="0"/>
  </p:normalViewPr>
  <p:slideViewPr>
    <p:cSldViewPr>
      <p:cViewPr varScale="1">
        <p:scale>
          <a:sx n="99" d="100"/>
          <a:sy n="99" d="100"/>
        </p:scale>
        <p:origin x="2000" y="17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20" Type="http://schemas.openxmlformats.org/officeDocument/2006/relationships/notesMaster" Target="notesMasters/notesMaster1.xml"/><Relationship Id="rId21" Type="http://schemas.openxmlformats.org/officeDocument/2006/relationships/presProps" Target="presProps.xml"/><Relationship Id="rId22" Type="http://schemas.openxmlformats.org/officeDocument/2006/relationships/viewProps" Target="viewProps.xml"/><Relationship Id="rId23" Type="http://schemas.openxmlformats.org/officeDocument/2006/relationships/theme" Target="theme/theme1.xml"/><Relationship Id="rId24" Type="http://schemas.openxmlformats.org/officeDocument/2006/relationships/tableStyles" Target="tableStyles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4" Type="http://schemas.openxmlformats.org/officeDocument/2006/relationships/slide" Target="slides/slide10.xml"/><Relationship Id="rId15" Type="http://schemas.openxmlformats.org/officeDocument/2006/relationships/slide" Target="slides/slide11.xml"/><Relationship Id="rId16" Type="http://schemas.openxmlformats.org/officeDocument/2006/relationships/slide" Target="slides/slide12.xml"/><Relationship Id="rId17" Type="http://schemas.openxmlformats.org/officeDocument/2006/relationships/slide" Target="slides/slide13.xml"/><Relationship Id="rId18" Type="http://schemas.openxmlformats.org/officeDocument/2006/relationships/slide" Target="slides/slide14.xml"/><Relationship Id="rId19" Type="http://schemas.openxmlformats.org/officeDocument/2006/relationships/slide" Target="slides/slide15.xml"/><Relationship Id="rId1" Type="http://schemas.openxmlformats.org/officeDocument/2006/relationships/customXml" Target="../customXml/item1.xml"/><Relationship Id="rId2" Type="http://schemas.openxmlformats.org/officeDocument/2006/relationships/customXml" Target="../customXml/item2.xml"/><Relationship Id="rId3" Type="http://schemas.openxmlformats.org/officeDocument/2006/relationships/customXml" Target="../customXml/item3.xml"/><Relationship Id="rId4" Type="http://schemas.openxmlformats.org/officeDocument/2006/relationships/slideMaster" Target="slideMasters/slideMaster1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33C6FA9-3FEE-47EE-8318-A7750DA1F391}" type="datetimeFigureOut">
              <a:rPr lang="en-US" smtClean="0"/>
              <a:t>11/17/16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347A056-E2CD-4198-8619-F9C565F2CD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53559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47A056-E2CD-4198-8619-F9C565F2CDC0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88587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Anxis</a:t>
            </a:r>
            <a:r>
              <a:rPr lang="en-US" dirty="0" smtClean="0"/>
              <a:t> tools cost something like $25,000/year to license</a:t>
            </a:r>
            <a:r>
              <a:rPr lang="en-US" baseline="0" dirty="0" smtClean="0"/>
              <a:t> and were hardly used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47A056-E2CD-4198-8619-F9C565F2CDC0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4136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70,871</a:t>
            </a:r>
            <a:r>
              <a:rPr lang="en-US" baseline="0" dirty="0" smtClean="0"/>
              <a:t> Resets, 67,893 Changes as of 11/14 (about 4500 resets per month)</a:t>
            </a:r>
          </a:p>
          <a:p>
            <a:r>
              <a:rPr lang="en-US" baseline="0" dirty="0" smtClean="0"/>
              <a:t>You can easily see the first day of class on there for 2015 and 2016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47A056-E2CD-4198-8619-F9C565F2CDC0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928438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For unit test example: show </a:t>
            </a:r>
            <a:r>
              <a:rPr lang="en-US" dirty="0" err="1" smtClean="0"/>
              <a:t>util.PasswordUtilTest</a:t>
            </a:r>
            <a:endParaRPr lang="en-US" dirty="0" smtClean="0"/>
          </a:p>
          <a:p>
            <a:r>
              <a:rPr lang="en-US" dirty="0" smtClean="0"/>
              <a:t>For</a:t>
            </a:r>
            <a:r>
              <a:rPr lang="en-US" baseline="0" dirty="0" smtClean="0"/>
              <a:t> integration test example: </a:t>
            </a:r>
            <a:r>
              <a:rPr lang="en-US" baseline="0" dirty="0" err="1" smtClean="0"/>
              <a:t>services.DNAClientTest</a:t>
            </a:r>
            <a:endParaRPr lang="en-US" baseline="0" dirty="0" smtClean="0"/>
          </a:p>
          <a:p>
            <a:r>
              <a:rPr lang="en-US" baseline="0" dirty="0" smtClean="0"/>
              <a:t>For </a:t>
            </a:r>
            <a:r>
              <a:rPr lang="en-US" baseline="0" dirty="0" err="1" smtClean="0"/>
              <a:t>selenim</a:t>
            </a:r>
            <a:r>
              <a:rPr lang="en-US" baseline="0" dirty="0" smtClean="0"/>
              <a:t> example: </a:t>
            </a:r>
            <a:r>
              <a:rPr lang="en-US" baseline="0" dirty="0" err="1" smtClean="0"/>
              <a:t>controllers.selenium.SeleniumChangeTest</a:t>
            </a:r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47A056-E2CD-4198-8619-F9C565F2CDC0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679304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  <a:p>
            <a:r>
              <a:rPr lang="en-US" dirty="0" smtClean="0"/>
              <a:t>https://</a:t>
            </a:r>
            <a:r>
              <a:rPr lang="en-US" dirty="0" err="1" smtClean="0"/>
              <a:t>www.emailonacid.com</a:t>
            </a:r>
            <a:r>
              <a:rPr lang="en-US" dirty="0" smtClean="0"/>
              <a:t>/app/</a:t>
            </a:r>
            <a:r>
              <a:rPr lang="en-US" dirty="0" err="1" smtClean="0"/>
              <a:t>acidtest</a:t>
            </a:r>
            <a:r>
              <a:rPr lang="en-US" dirty="0" smtClean="0"/>
              <a:t>/display/summary/bJEFqbn1gbMD5y1QruiFykUMBSlXR1j9AKpmzYS9t3MV2/shared</a:t>
            </a:r>
          </a:p>
          <a:p>
            <a:r>
              <a:rPr lang="en-US" dirty="0" smtClean="0"/>
              <a:t>https://</a:t>
            </a:r>
            <a:r>
              <a:rPr lang="en-US" dirty="0" err="1" smtClean="0"/>
              <a:t>bamboo.its.uiowa.edu</a:t>
            </a:r>
            <a:r>
              <a:rPr lang="en-US" dirty="0" smtClean="0"/>
              <a:t>/browse/PWTOOL-BUILD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47A056-E2CD-4198-8619-F9C565F2CDC0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807534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https://</a:t>
            </a:r>
            <a:r>
              <a:rPr lang="en-US" dirty="0" err="1" smtClean="0"/>
              <a:t>github.com</a:t>
            </a:r>
            <a:r>
              <a:rPr lang="en-US" dirty="0" smtClean="0"/>
              <a:t>/</a:t>
            </a:r>
            <a:r>
              <a:rPr lang="en-US" dirty="0" err="1" smtClean="0"/>
              <a:t>marmelab</a:t>
            </a:r>
            <a:r>
              <a:rPr lang="en-US" dirty="0" smtClean="0"/>
              <a:t>/</a:t>
            </a:r>
            <a:r>
              <a:rPr lang="en-US" dirty="0" err="1" smtClean="0"/>
              <a:t>gremlins.js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47A056-E2CD-4198-8619-F9C565F2CDC0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60525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C089FA5E-B776-469A-BFD3-C8942C757C85}" type="datetimeFigureOut">
              <a:rPr lang="en-US" smtClean="0"/>
              <a:t>11/17/16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5FD889E0-CAB2-4699-909D-B9A88D47ACB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9FA5E-B776-469A-BFD3-C8942C757C85}" type="datetimeFigureOut">
              <a:rPr lang="en-US" smtClean="0"/>
              <a:t>11/17/16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7635F987-133D-4C18-8AA6-6EFF75C1418F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9FA5E-B776-469A-BFD3-C8942C757C85}" type="datetimeFigureOut">
              <a:rPr lang="en-US" smtClean="0"/>
              <a:t>11/17/16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7635F987-133D-4C18-8AA6-6EFF75C1418F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C089FA5E-B776-469A-BFD3-C8942C757C85}" type="datetimeFigureOut">
              <a:rPr lang="en-US" smtClean="0"/>
              <a:t>11/17/16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7635F987-133D-4C18-8AA6-6EFF75C1418F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C089FA5E-B776-469A-BFD3-C8942C757C85}" type="datetimeFigureOut">
              <a:rPr lang="en-US" smtClean="0"/>
              <a:t>11/17/16</a:t>
            </a:fld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7635F987-133D-4C18-8AA6-6EFF75C1418F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9FA5E-B776-469A-BFD3-C8942C757C85}" type="datetimeFigureOut">
              <a:rPr lang="en-US" smtClean="0"/>
              <a:t>11/17/16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7635F987-133D-4C18-8AA6-6EFF75C1418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9FA5E-B776-469A-BFD3-C8942C757C85}" type="datetimeFigureOut">
              <a:rPr lang="en-US" smtClean="0"/>
              <a:t>11/17/16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635F987-133D-4C18-8AA6-6EFF75C1418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9FA5E-B776-469A-BFD3-C8942C757C85}" type="datetimeFigureOut">
              <a:rPr lang="en-US" smtClean="0"/>
              <a:t>11/17/16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5FD889E0-CAB2-4699-909D-B9A88D47ACBE}" type="slidenum">
              <a:rPr lang="en-US" smtClean="0"/>
              <a:t>‹#›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Rectangle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C089FA5E-B776-469A-BFD3-C8942C757C85}" type="datetimeFigureOut">
              <a:rPr lang="en-US" smtClean="0"/>
              <a:t>11/17/16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7635F987-133D-4C18-8AA6-6EFF75C1418F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Drag picture to placeholder or click icon to add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9FA5E-B776-469A-BFD3-C8942C757C85}" type="datetimeFigureOut">
              <a:rPr lang="en-US" smtClean="0"/>
              <a:t>11/17/16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5F987-133D-4C18-8AA6-6EFF75C1418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C089FA5E-B776-469A-BFD3-C8942C757C85}" type="datetimeFigureOut">
              <a:rPr lang="en-US" smtClean="0"/>
              <a:t>11/17/16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7635F987-133D-4C18-8AA6-6EFF75C1418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2">
                <a:alpha val="87000"/>
              </a:schemeClr>
            </a:gs>
            <a:gs pos="100000">
              <a:srgbClr val="FFFFFF">
                <a:alpha val="86000"/>
              </a:srgbClr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C089FA5E-B776-469A-BFD3-C8942C757C85}" type="datetimeFigureOut">
              <a:rPr lang="en-US" smtClean="0"/>
              <a:t>11/17/16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7635F987-133D-4C18-8AA6-6EFF75C1418F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03" r:id="rId1"/>
    <p:sldLayoutId id="2147483904" r:id="rId2"/>
    <p:sldLayoutId id="2147483905" r:id="rId3"/>
    <p:sldLayoutId id="2147483906" r:id="rId4"/>
    <p:sldLayoutId id="2147483907" r:id="rId5"/>
    <p:sldLayoutId id="2147483908" r:id="rId6"/>
    <p:sldLayoutId id="2147483909" r:id="rId7"/>
    <p:sldLayoutId id="2147483910" r:id="rId8"/>
    <p:sldLayoutId id="2147483911" r:id="rId9"/>
    <p:sldLayoutId id="2147483912" r:id="rId10"/>
    <p:sldLayoutId id="2147483913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4" Type="http://schemas.openxmlformats.org/officeDocument/2006/relationships/image" Target="../media/image4.gif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6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2">
                <a:alpha val="55000"/>
              </a:schemeClr>
            </a:gs>
            <a:gs pos="100000">
              <a:srgbClr val="FFFFFF">
                <a:alpha val="86000"/>
              </a:srgbClr>
            </a:gs>
          </a:gsLst>
          <a:lin ang="108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33600" y="3048000"/>
            <a:ext cx="7010400" cy="762000"/>
          </a:xfrm>
        </p:spPr>
        <p:txBody>
          <a:bodyPr>
            <a:noAutofit/>
          </a:bodyPr>
          <a:lstStyle/>
          <a:p>
            <a:r>
              <a:rPr lang="en-US" sz="4600" b="1" dirty="0" smtClean="0">
                <a:solidFill>
                  <a:schemeClr val="tx1"/>
                </a:solidFill>
              </a:rPr>
              <a:t>Pragmatic testing</a:t>
            </a:r>
            <a:endParaRPr lang="en-US" sz="4600" b="1" dirty="0">
              <a:solidFill>
                <a:schemeClr val="tx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67000" y="5867400"/>
            <a:ext cx="7391400" cy="968543"/>
          </a:xfrm>
        </p:spPr>
        <p:txBody>
          <a:bodyPr>
            <a:normAutofit/>
          </a:bodyPr>
          <a:lstStyle/>
          <a:p>
            <a:r>
              <a:rPr lang="en-US" sz="2400" dirty="0" smtClean="0">
                <a:solidFill>
                  <a:schemeClr val="bg2"/>
                </a:solidFill>
              </a:rPr>
              <a:t>Michael Alberhasky| Senior Application Developer</a:t>
            </a:r>
            <a:endParaRPr lang="en-US" sz="2400" dirty="0">
              <a:solidFill>
                <a:schemeClr val="bg2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04800" y="6167735"/>
            <a:ext cx="1846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 </a:t>
            </a:r>
            <a:endParaRPr lang="en-US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304800" y="6260068"/>
            <a:ext cx="14688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11/17/2016</a:t>
            </a:r>
            <a:endParaRPr lang="en-US" dirty="0"/>
          </a:p>
        </p:txBody>
      </p:sp>
      <p:pic>
        <p:nvPicPr>
          <p:cNvPr id="7" name="Picture 6" descr="OneIT_v3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9800" y="2590800"/>
            <a:ext cx="2362200" cy="371957"/>
          </a:xfrm>
          <a:prstGeom prst="rect">
            <a:avLst/>
          </a:prstGeom>
        </p:spPr>
      </p:pic>
      <p:pic>
        <p:nvPicPr>
          <p:cNvPr id="9" name="Picture 8" descr="DomeWordUnit.gi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1905000"/>
            <a:ext cx="1981200" cy="18264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7854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Disclaimer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I am not an expert about code testing.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Any resemblance to being an expert is a coincidence. </a:t>
            </a: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There are things I could do better.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280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Unit Tests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Test in isolation</a:t>
            </a:r>
          </a:p>
          <a:p>
            <a:r>
              <a:rPr lang="en-US" dirty="0" smtClean="0"/>
              <a:t>Limited to publically exposed methods in a class</a:t>
            </a:r>
          </a:p>
          <a:p>
            <a:r>
              <a:rPr lang="en-US" dirty="0" smtClean="0"/>
              <a:t>Testing for proper behavior</a:t>
            </a:r>
          </a:p>
          <a:p>
            <a:r>
              <a:rPr lang="en-US" dirty="0" smtClean="0"/>
              <a:t>Checking input/output limits</a:t>
            </a:r>
          </a:p>
          <a:p>
            <a:r>
              <a:rPr lang="en-US" dirty="0" smtClean="0"/>
              <a:t>Least brittle, run the fastest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698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Integration Tests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Test functionality between classes</a:t>
            </a:r>
          </a:p>
          <a:p>
            <a:r>
              <a:rPr lang="en-US" dirty="0" smtClean="0"/>
              <a:t>Test functionality with external services (DB, file system, web services)</a:t>
            </a:r>
          </a:p>
          <a:p>
            <a:r>
              <a:rPr lang="en-US" dirty="0" smtClean="0"/>
              <a:t>More brittle and run slower</a:t>
            </a:r>
          </a:p>
        </p:txBody>
      </p:sp>
    </p:spTree>
    <p:extLst>
      <p:ext uri="{BB962C8B-B14F-4D97-AF65-F5344CB8AC3E}">
        <p14:creationId xmlns:p14="http://schemas.microsoft.com/office/powerpoint/2010/main" val="661288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Functional Tests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Test functionality at presentation layer</a:t>
            </a:r>
          </a:p>
          <a:p>
            <a:r>
              <a:rPr lang="en-US" dirty="0" smtClean="0"/>
              <a:t>Verifies the UI is working with the rest of the system</a:t>
            </a:r>
          </a:p>
          <a:p>
            <a:r>
              <a:rPr lang="en-US" dirty="0" smtClean="0"/>
              <a:t>Verifies UI components are working as expected</a:t>
            </a:r>
          </a:p>
          <a:p>
            <a:r>
              <a:rPr lang="en-US" dirty="0" smtClean="0"/>
              <a:t>Most brittle, run the slowest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2481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Different types of tests</a:t>
            </a:r>
            <a:endParaRPr lang="en-US" dirty="0"/>
          </a:p>
        </p:txBody>
      </p:sp>
      <p:grpSp>
        <p:nvGrpSpPr>
          <p:cNvPr id="13" name="Group 12"/>
          <p:cNvGrpSpPr/>
          <p:nvPr/>
        </p:nvGrpSpPr>
        <p:grpSpPr>
          <a:xfrm>
            <a:off x="2214372" y="1981200"/>
            <a:ext cx="4949952" cy="4267200"/>
            <a:chOff x="2438400" y="1981200"/>
            <a:chExt cx="4949952" cy="4267200"/>
          </a:xfrm>
        </p:grpSpPr>
        <p:sp>
          <p:nvSpPr>
            <p:cNvPr id="5" name="Triangle 4"/>
            <p:cNvSpPr/>
            <p:nvPr/>
          </p:nvSpPr>
          <p:spPr>
            <a:xfrm>
              <a:off x="2438400" y="1981200"/>
              <a:ext cx="4949952" cy="4267200"/>
            </a:xfrm>
            <a:prstGeom prst="triangle">
              <a:avLst/>
            </a:prstGeom>
            <a:gradFill flip="none" rotWithShape="1">
              <a:gsLst>
                <a:gs pos="0">
                  <a:srgbClr val="0070C0">
                    <a:tint val="66000"/>
                    <a:satMod val="160000"/>
                  </a:srgbClr>
                </a:gs>
                <a:gs pos="50000">
                  <a:srgbClr val="0070C0">
                    <a:tint val="44500"/>
                    <a:satMod val="160000"/>
                  </a:srgbClr>
                </a:gs>
                <a:gs pos="100000">
                  <a:srgbClr val="0070C0">
                    <a:tint val="23500"/>
                    <a:satMod val="160000"/>
                  </a:srgbClr>
                </a:gs>
              </a:gsLst>
              <a:lin ang="5400000" scaled="1"/>
              <a:tileRect/>
            </a:gra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3657600" y="5638800"/>
              <a:ext cx="25146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/>
                <a:t>Unit</a:t>
              </a:r>
              <a:endParaRPr lang="en-US" sz="2400" b="1" dirty="0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3622876" y="4464685"/>
              <a:ext cx="25146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/>
                <a:t>Integration</a:t>
              </a:r>
              <a:endParaRPr lang="en-US" sz="2400" b="1" dirty="0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3657600" y="3131668"/>
              <a:ext cx="25146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smtClean="0"/>
                <a:t>Functional</a:t>
              </a:r>
              <a:endParaRPr lang="en-US" sz="2400" b="1" dirty="0"/>
            </a:p>
          </p:txBody>
        </p:sp>
      </p:grpSp>
      <p:sp>
        <p:nvSpPr>
          <p:cNvPr id="9" name="TextBox 8"/>
          <p:cNvSpPr txBox="1"/>
          <p:nvPr/>
        </p:nvSpPr>
        <p:spPr>
          <a:xfrm>
            <a:off x="-77088" y="5638800"/>
            <a:ext cx="2514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Things in isolation</a:t>
            </a:r>
            <a:endParaRPr lang="en-US" sz="2400" dirty="0"/>
          </a:p>
        </p:txBody>
      </p:sp>
      <p:sp>
        <p:nvSpPr>
          <p:cNvPr id="10" name="TextBox 9"/>
          <p:cNvSpPr txBox="1"/>
          <p:nvPr/>
        </p:nvSpPr>
        <p:spPr>
          <a:xfrm>
            <a:off x="-140748" y="4464684"/>
            <a:ext cx="2514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Things together</a:t>
            </a:r>
            <a:endParaRPr lang="en-US" sz="2400" dirty="0"/>
          </a:p>
        </p:txBody>
      </p:sp>
      <p:sp>
        <p:nvSpPr>
          <p:cNvPr id="11" name="TextBox 10"/>
          <p:cNvSpPr txBox="1"/>
          <p:nvPr/>
        </p:nvSpPr>
        <p:spPr>
          <a:xfrm>
            <a:off x="-62619" y="3131667"/>
            <a:ext cx="2514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User perspective</a:t>
            </a:r>
            <a:endParaRPr lang="en-US" sz="2400" dirty="0"/>
          </a:p>
        </p:txBody>
      </p:sp>
      <p:sp>
        <p:nvSpPr>
          <p:cNvPr id="12" name="Up Arrow 11"/>
          <p:cNvSpPr/>
          <p:nvPr/>
        </p:nvSpPr>
        <p:spPr>
          <a:xfrm>
            <a:off x="7181686" y="2438400"/>
            <a:ext cx="688848" cy="3810000"/>
          </a:xfrm>
          <a:prstGeom prst="upArrow">
            <a:avLst/>
          </a:prstGeom>
          <a:gradFill flip="none" rotWithShape="1">
            <a:gsLst>
              <a:gs pos="0">
                <a:srgbClr val="0070C0">
                  <a:tint val="66000"/>
                  <a:satMod val="160000"/>
                </a:srgbClr>
              </a:gs>
              <a:gs pos="50000">
                <a:srgbClr val="0070C0">
                  <a:tint val="44500"/>
                  <a:satMod val="160000"/>
                </a:srgbClr>
              </a:gs>
              <a:gs pos="100000">
                <a:srgbClr val="0070C0">
                  <a:tint val="23500"/>
                  <a:satMod val="160000"/>
                </a:srgbClr>
              </a:gs>
            </a:gsLst>
            <a:lin ang="5400000" scaled="1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7844491" y="5638800"/>
            <a:ext cx="14403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Faster</a:t>
            </a:r>
          </a:p>
          <a:p>
            <a:r>
              <a:rPr lang="en-US" dirty="0" smtClean="0"/>
              <a:t>Less brittle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7844490" y="2808501"/>
            <a:ext cx="14403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Slower</a:t>
            </a:r>
          </a:p>
          <a:p>
            <a:r>
              <a:rPr lang="en-US" dirty="0" smtClean="0"/>
              <a:t>More brittle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2321766" y="6552152"/>
            <a:ext cx="6858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i="1" dirty="0" smtClean="0"/>
              <a:t>Source: “Testing End to End” by Jason Roberts - </a:t>
            </a:r>
            <a:r>
              <a:rPr lang="en-US" sz="1400" i="1" dirty="0" err="1" smtClean="0"/>
              <a:t>Pluralsight</a:t>
            </a:r>
            <a:endParaRPr lang="en-US" sz="1400" i="1" dirty="0"/>
          </a:p>
        </p:txBody>
      </p:sp>
    </p:spTree>
    <p:extLst>
      <p:ext uri="{BB962C8B-B14F-4D97-AF65-F5344CB8AC3E}">
        <p14:creationId xmlns:p14="http://schemas.microsoft.com/office/powerpoint/2010/main" val="1960578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common types of tests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Regression tests (just tests to make sure you don’t break fixes)</a:t>
            </a:r>
          </a:p>
          <a:p>
            <a:r>
              <a:rPr lang="en-US" dirty="0" smtClean="0"/>
              <a:t>Performance/Stress tests</a:t>
            </a: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3483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Password Tool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Launched August 2015</a:t>
            </a:r>
          </a:p>
          <a:p>
            <a:r>
              <a:rPr lang="en-US" dirty="0" smtClean="0"/>
              <a:t>Replaced several other password </a:t>
            </a:r>
            <a:r>
              <a:rPr lang="en-US" dirty="0" smtClean="0"/>
              <a:t>utilities</a:t>
            </a:r>
          </a:p>
          <a:p>
            <a:r>
              <a:rPr lang="en-US" dirty="0" smtClean="0"/>
              <a:t>Vended tool required proactively storing answers to generic challenge questions</a:t>
            </a:r>
            <a:endParaRPr lang="en-US" dirty="0" smtClean="0"/>
          </a:p>
          <a:p>
            <a:r>
              <a:rPr lang="en-US" dirty="0" smtClean="0"/>
              <a:t>Help reduce Help Desk (ITS and Admissions) calls to reset passwords. Over 2,000 calls per month in Q1 2015.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546815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Requirements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Needs to integrate with institutional data sources to provide challenge questions (MAUI, IDW, Active Directory, Duo Enrollment)</a:t>
            </a:r>
          </a:p>
          <a:p>
            <a:r>
              <a:rPr lang="en-US" dirty="0" smtClean="0"/>
              <a:t>Provide immediate feedback on password rules</a:t>
            </a:r>
          </a:p>
          <a:p>
            <a:r>
              <a:rPr lang="en-US" dirty="0" smtClean="0"/>
              <a:t>Two-factor authentication</a:t>
            </a:r>
          </a:p>
          <a:p>
            <a:r>
              <a:rPr lang="en-US" dirty="0" smtClean="0"/>
              <a:t>Needs to be accessible</a:t>
            </a:r>
          </a:p>
          <a:p>
            <a:r>
              <a:rPr lang="en-US" dirty="0" smtClean="0"/>
              <a:t>Good backwards browser compatibility</a:t>
            </a:r>
          </a:p>
          <a:p>
            <a:r>
              <a:rPr lang="en-US" dirty="0" smtClean="0"/>
              <a:t>Ability to blacklist individuals and groups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0401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302752" cy="9906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Can you spot the start of the semesters?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quarter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462" y="1600200"/>
            <a:ext cx="7599771" cy="5105400"/>
          </a:xfrm>
        </p:spPr>
      </p:pic>
    </p:spTree>
    <p:extLst>
      <p:ext uri="{BB962C8B-B14F-4D97-AF65-F5344CB8AC3E}">
        <p14:creationId xmlns:p14="http://schemas.microsoft.com/office/powerpoint/2010/main" val="665654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Initial testing suite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Simple app, not a lot of unit tests</a:t>
            </a:r>
          </a:p>
          <a:p>
            <a:r>
              <a:rPr lang="en-US" dirty="0" smtClean="0"/>
              <a:t>Integration tests for each service gateway</a:t>
            </a:r>
          </a:p>
          <a:p>
            <a:r>
              <a:rPr lang="en-US" dirty="0" smtClean="0"/>
              <a:t>Selenium tests to ensure good browser compatibility</a:t>
            </a:r>
          </a:p>
        </p:txBody>
      </p:sp>
    </p:spTree>
    <p:extLst>
      <p:ext uri="{BB962C8B-B14F-4D97-AF65-F5344CB8AC3E}">
        <p14:creationId xmlns:p14="http://schemas.microsoft.com/office/powerpoint/2010/main" val="2096087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Show the tests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2711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has changed since release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Selenium is a moving target</a:t>
            </a:r>
          </a:p>
          <a:p>
            <a:pPr lvl="1"/>
            <a:r>
              <a:rPr lang="en-US" dirty="0" smtClean="0"/>
              <a:t>I’ve branched those tests as I don’t expect to run them that often</a:t>
            </a:r>
          </a:p>
          <a:p>
            <a:pPr lvl="1"/>
            <a:r>
              <a:rPr lang="en-US" dirty="0" smtClean="0"/>
              <a:t>Selenium 3.0 requires Java 8</a:t>
            </a:r>
          </a:p>
          <a:p>
            <a:pPr lvl="1"/>
            <a:r>
              <a:rPr lang="en-US" dirty="0" smtClean="0"/>
              <a:t>Hard to maintain test VMs</a:t>
            </a:r>
          </a:p>
          <a:p>
            <a:r>
              <a:rPr lang="en-US" dirty="0" smtClean="0"/>
              <a:t>A smattering of regression tests</a:t>
            </a:r>
          </a:p>
          <a:p>
            <a:r>
              <a:rPr lang="en-US" dirty="0" smtClean="0"/>
              <a:t>Light refactoring</a:t>
            </a:r>
          </a:p>
          <a:p>
            <a:r>
              <a:rPr lang="en-US" dirty="0" smtClean="0"/>
              <a:t>Responsive emails required testing</a:t>
            </a:r>
          </a:p>
          <a:p>
            <a:r>
              <a:rPr lang="en-US" dirty="0" smtClean="0"/>
              <a:t>Bamboo build running tests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8387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would I test differently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err="1" smtClean="0"/>
              <a:t>Javascript</a:t>
            </a:r>
            <a:r>
              <a:rPr lang="en-US" dirty="0" smtClean="0"/>
              <a:t> tests using something like </a:t>
            </a:r>
            <a:r>
              <a:rPr lang="en-US" dirty="0" err="1" smtClean="0"/>
              <a:t>Qunit</a:t>
            </a:r>
            <a:r>
              <a:rPr lang="en-US" dirty="0" smtClean="0"/>
              <a:t>, Karma, Jasmine, etc.</a:t>
            </a:r>
          </a:p>
          <a:p>
            <a:r>
              <a:rPr lang="en-US" dirty="0" smtClean="0"/>
              <a:t>Selenium tests perhaps against iOS and Android as those platforms are evolving faster than the desktop.</a:t>
            </a:r>
          </a:p>
          <a:p>
            <a:r>
              <a:rPr lang="en-US" dirty="0" smtClean="0"/>
              <a:t>Coverage is good, could always be better but most of the bases are covered.</a:t>
            </a:r>
          </a:p>
          <a:p>
            <a:r>
              <a:rPr lang="en-US" dirty="0" smtClean="0"/>
              <a:t>Still manual tests required</a:t>
            </a:r>
          </a:p>
          <a:p>
            <a:pPr lvl="1"/>
            <a:r>
              <a:rPr lang="en-US" dirty="0" smtClean="0"/>
              <a:t>Screen reader</a:t>
            </a:r>
          </a:p>
          <a:p>
            <a:pPr lvl="1"/>
            <a:r>
              <a:rPr lang="en-US" dirty="0" smtClean="0"/>
              <a:t>Email template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5339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Questions?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quarter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4748" y="1676400"/>
            <a:ext cx="5029200" cy="5029200"/>
          </a:xfrm>
        </p:spPr>
      </p:pic>
    </p:spTree>
    <p:extLst>
      <p:ext uri="{BB962C8B-B14F-4D97-AF65-F5344CB8AC3E}">
        <p14:creationId xmlns:p14="http://schemas.microsoft.com/office/powerpoint/2010/main" val="1462640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PPT Template">
  <a:themeElements>
    <a:clrScheme name="Custom 2">
      <a:dk1>
        <a:sysClr val="windowText" lastClr="000000"/>
      </a:dk1>
      <a:lt1>
        <a:sysClr val="window" lastClr="FFFFFF"/>
      </a:lt1>
      <a:dk2>
        <a:srgbClr val="3E3D2D"/>
      </a:dk2>
      <a:lt2>
        <a:srgbClr val="FFBF20"/>
      </a:lt2>
      <a:accent1>
        <a:srgbClr val="000000"/>
      </a:accent1>
      <a:accent2>
        <a:srgbClr val="71685A"/>
      </a:accent2>
      <a:accent3>
        <a:srgbClr val="000000"/>
      </a:accent3>
      <a:accent4>
        <a:srgbClr val="000000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ＭＳ Ｐゴシック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ＭＳ Ｐゴシック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C1A682879870944B5F20F03AE9ED807" ma:contentTypeVersion="1" ma:contentTypeDescription="Create a new document." ma:contentTypeScope="" ma:versionID="3e6c21f7d8e6bf3ec3e4c2a775eb71fa">
  <xsd:schema xmlns:xsd="http://www.w3.org/2001/XMLSchema" xmlns:xs="http://www.w3.org/2001/XMLSchema" xmlns:p="http://schemas.microsoft.com/office/2006/metadata/properties" xmlns:ns2="http://schemas.microsoft.com/sharepoint/v4" targetNamespace="http://schemas.microsoft.com/office/2006/metadata/properties" ma:root="true" ma:fieldsID="c79c8594d4fa4c9fd200c91a62336472" ns2:_="">
    <xsd:import namespace="http://schemas.microsoft.com/sharepoint/v4"/>
    <xsd:element name="properties">
      <xsd:complexType>
        <xsd:sequence>
          <xsd:element name="documentManagement">
            <xsd:complexType>
              <xsd:all>
                <xsd:element ref="ns2:IconOverlay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4" elementFormDefault="qualified">
    <xsd:import namespace="http://schemas.microsoft.com/office/2006/documentManagement/types"/>
    <xsd:import namespace="http://schemas.microsoft.com/office/infopath/2007/PartnerControls"/>
    <xsd:element name="IconOverlay" ma:index="8" nillable="true" ma:displayName="IconOverlay" ma:hidden="true" ma:internalName="IconOverlay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IconOverlay xmlns="http://schemas.microsoft.com/sharepoint/v4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C0C1CC3A-72E1-48E5-A2CF-B4B59EEA95C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215597C9-E104-4BF3-90D6-F66AD33C682F}">
  <ds:schemaRefs>
    <ds:schemaRef ds:uri="http://purl.org/dc/elements/1.1/"/>
    <ds:schemaRef ds:uri="http://schemas.microsoft.com/office/2006/metadata/properties"/>
    <ds:schemaRef ds:uri="http://schemas.microsoft.com/office/2006/documentManagement/types"/>
    <ds:schemaRef ds:uri="http://schemas.microsoft.com/sharepoint/v4"/>
    <ds:schemaRef ds:uri="http://purl.org/dc/terms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52DC8EC7-3BA1-4693-832F-0C0880E1CBBE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PPT Template.potx</Template>
  <TotalTime>20915</TotalTime>
  <Words>483</Words>
  <Application>Microsoft Macintosh PowerPoint</Application>
  <PresentationFormat>On-screen Show (4:3)</PresentationFormat>
  <Paragraphs>95</Paragraphs>
  <Slides>15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0" baseType="lpstr">
      <vt:lpstr>Calibri</vt:lpstr>
      <vt:lpstr>Tw Cen MT</vt:lpstr>
      <vt:lpstr>Wingdings</vt:lpstr>
      <vt:lpstr>Wingdings 2</vt:lpstr>
      <vt:lpstr>PPT Template</vt:lpstr>
      <vt:lpstr>Pragmatic testing</vt:lpstr>
      <vt:lpstr>Disclaimer</vt:lpstr>
      <vt:lpstr>Unit Tests</vt:lpstr>
      <vt:lpstr>Integration Tests</vt:lpstr>
      <vt:lpstr>Functional Tests</vt:lpstr>
      <vt:lpstr>Different types of tests</vt:lpstr>
      <vt:lpstr>Other common types of tests</vt:lpstr>
      <vt:lpstr>Password Tool</vt:lpstr>
      <vt:lpstr>Requirements</vt:lpstr>
      <vt:lpstr>Can you spot the start of the semesters?</vt:lpstr>
      <vt:lpstr>Initial testing suite</vt:lpstr>
      <vt:lpstr>Show the tests</vt:lpstr>
      <vt:lpstr>What has changed since release</vt:lpstr>
      <vt:lpstr>What would I test differently</vt:lpstr>
      <vt:lpstr>Questions?</vt:lpstr>
    </vt:vector>
  </TitlesOfParts>
  <Company>University of Iowa</Company>
  <LinksUpToDate>false</LinksUpToDate>
  <SharedDoc>false</SharedDoc>
  <HyperlinksChanged>false</HyperlinksChanged>
  <AppVersion>15.0027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Drivers of Change in Higher-Ed</dc:title>
  <dc:creator>Fleagle, Steven R</dc:creator>
  <cp:lastModifiedBy>Microsoft Office User</cp:lastModifiedBy>
  <cp:revision>206</cp:revision>
  <dcterms:created xsi:type="dcterms:W3CDTF">2012-09-08T16:47:47Z</dcterms:created>
  <dcterms:modified xsi:type="dcterms:W3CDTF">2016-11-17T15:14:24Z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0x010100DC1A682879870944B5F20F03AE9ED807</vt:lpwstr>
  </property>
</Properties>
</file>